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iwCt/1Kak0JWxblwVxNBIIOGU0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\guido\Downloads\Aida_Export_2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guido/Downloads/Aida_Export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Valore delle Produzione, Valore Aggiunto e Costo del personale: la media per le imprese FVG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Foglio1!$A$7</c:f>
              <c:strCache>
                <c:ptCount val="1"/>
                <c:pt idx="0">
                  <c:v>costo del personale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Foglio1!$B$6:$K$6</c:f>
              <c:numCache>
                <c:formatCode>General</c:formatCode>
                <c:ptCount val="10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</c:numCache>
            </c:numRef>
          </c:cat>
          <c:val>
            <c:numRef>
              <c:f>Foglio1!$B$7:$K$7</c:f>
              <c:numCache>
                <c:formatCode>#,##0</c:formatCode>
                <c:ptCount val="10"/>
                <c:pt idx="0">
                  <c:v>1546.0255588353691</c:v>
                </c:pt>
                <c:pt idx="1">
                  <c:v>1495.5509670736717</c:v>
                </c:pt>
                <c:pt idx="2">
                  <c:v>1440.9715171075306</c:v>
                </c:pt>
                <c:pt idx="3">
                  <c:v>1351.5178718642021</c:v>
                </c:pt>
                <c:pt idx="4">
                  <c:v>1440.244261742841</c:v>
                </c:pt>
                <c:pt idx="5">
                  <c:v>1357.4778869897143</c:v>
                </c:pt>
                <c:pt idx="6">
                  <c:v>1321.3136080515856</c:v>
                </c:pt>
                <c:pt idx="7">
                  <c:v>1296.5675720029287</c:v>
                </c:pt>
                <c:pt idx="8">
                  <c:v>1298.3466176641532</c:v>
                </c:pt>
                <c:pt idx="9">
                  <c:v>1306.6145182078535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85-B546-846B-7A874C236C39}"/>
            </c:ext>
          </c:extLst>
        </c:ser>
        <c:ser>
          <c:idx val="1"/>
          <c:order val="1"/>
          <c:tx>
            <c:strRef>
              <c:f>Foglio1!$A$8</c:f>
              <c:strCache>
                <c:ptCount val="1"/>
                <c:pt idx="0">
                  <c:v>valore aggiunto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Foglio1!$B$6:$K$6</c:f>
              <c:numCache>
                <c:formatCode>General</c:formatCode>
                <c:ptCount val="10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</c:numCache>
            </c:numRef>
          </c:cat>
          <c:val>
            <c:numRef>
              <c:f>Foglio1!$B$8:$K$8</c:f>
              <c:numCache>
                <c:formatCode>#,##0</c:formatCode>
                <c:ptCount val="10"/>
                <c:pt idx="0">
                  <c:v>3899.5842683965548</c:v>
                </c:pt>
                <c:pt idx="1">
                  <c:v>3638.3202742001449</c:v>
                </c:pt>
                <c:pt idx="2">
                  <c:v>3460.9466075606338</c:v>
                </c:pt>
                <c:pt idx="3">
                  <c:v>3179.3489375372651</c:v>
                </c:pt>
                <c:pt idx="4">
                  <c:v>3500.6117548711609</c:v>
                </c:pt>
                <c:pt idx="5">
                  <c:v>3351.3178228015149</c:v>
                </c:pt>
                <c:pt idx="6">
                  <c:v>3311.1661346620494</c:v>
                </c:pt>
                <c:pt idx="7">
                  <c:v>3383.8702185286056</c:v>
                </c:pt>
                <c:pt idx="8">
                  <c:v>2837.0086757797394</c:v>
                </c:pt>
                <c:pt idx="9">
                  <c:v>2826.4613982930282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85-B546-846B-7A874C236C39}"/>
            </c:ext>
          </c:extLst>
        </c:ser>
        <c:ser>
          <c:idx val="2"/>
          <c:order val="2"/>
          <c:tx>
            <c:strRef>
              <c:f>Foglio1!$A$9</c:f>
              <c:strCache>
                <c:ptCount val="1"/>
                <c:pt idx="0">
                  <c:v>valore della produzione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Foglio1!$B$6:$K$6</c:f>
              <c:numCache>
                <c:formatCode>General</c:formatCode>
                <c:ptCount val="10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</c:numCache>
            </c:numRef>
          </c:cat>
          <c:val>
            <c:numRef>
              <c:f>Foglio1!$B$9:$K$9</c:f>
              <c:numCache>
                <c:formatCode>#,##0</c:formatCode>
                <c:ptCount val="10"/>
                <c:pt idx="0">
                  <c:v>13991.947533333336</c:v>
                </c:pt>
                <c:pt idx="1">
                  <c:v>14723.831887951039</c:v>
                </c:pt>
                <c:pt idx="2">
                  <c:v>12015.376998858723</c:v>
                </c:pt>
                <c:pt idx="3">
                  <c:v>10135.38805560525</c:v>
                </c:pt>
                <c:pt idx="4">
                  <c:v>10922.968459616593</c:v>
                </c:pt>
                <c:pt idx="5">
                  <c:v>10199.9489448936</c:v>
                </c:pt>
                <c:pt idx="6">
                  <c:v>9944.4474948006737</c:v>
                </c:pt>
                <c:pt idx="7">
                  <c:v>9683.6132890099725</c:v>
                </c:pt>
                <c:pt idx="8">
                  <c:v>9182.0938939160551</c:v>
                </c:pt>
                <c:pt idx="9">
                  <c:v>9167.4693572444667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85-B546-846B-7A874C236C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400272319"/>
        <c:axId val="1532290447"/>
      </c:lineChart>
      <c:catAx>
        <c:axId val="1400272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32290447"/>
        <c:crosses val="autoZero"/>
        <c:auto val="1"/>
        <c:lblAlgn val="ctr"/>
        <c:lblOffset val="100"/>
        <c:noMultiLvlLbl val="0"/>
      </c:catAx>
      <c:valAx>
        <c:axId val="153229044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0272319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Incidenza</a:t>
            </a:r>
            <a:r>
              <a:rPr lang="it-IT" baseline="0"/>
              <a:t> del Costo del Personale per le imprese FVG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Foglio1!$A$13</c:f>
              <c:strCache>
                <c:ptCount val="1"/>
                <c:pt idx="0">
                  <c:v>% sul Valore Produzione</c:v>
                </c:pt>
              </c:strCache>
            </c:strRef>
          </c:tx>
          <c:spPr>
            <a:ln w="444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Foglio1!$B$12:$K$12</c:f>
              <c:numCache>
                <c:formatCode>General</c:formatCode>
                <c:ptCount val="10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</c:numCache>
            </c:numRef>
          </c:cat>
          <c:val>
            <c:numRef>
              <c:f>Foglio1!$B$13:$K$13</c:f>
              <c:numCache>
                <c:formatCode>0.00</c:formatCode>
                <c:ptCount val="10"/>
                <c:pt idx="0">
                  <c:v>11.049395054921677</c:v>
                </c:pt>
                <c:pt idx="1">
                  <c:v>10.157348837278743</c:v>
                </c:pt>
                <c:pt idx="2">
                  <c:v>11.992728295120502</c:v>
                </c:pt>
                <c:pt idx="3">
                  <c:v>13.334643572100449</c:v>
                </c:pt>
                <c:pt idx="4">
                  <c:v>13.185465719026665</c:v>
                </c:pt>
                <c:pt idx="5">
                  <c:v>13.308673350461312</c:v>
                </c:pt>
                <c:pt idx="6">
                  <c:v>13.286948407565301</c:v>
                </c:pt>
                <c:pt idx="7">
                  <c:v>13.389295227995277</c:v>
                </c:pt>
                <c:pt idx="8">
                  <c:v>14.139984111079739</c:v>
                </c:pt>
                <c:pt idx="9">
                  <c:v>14.252728504353488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96-3C43-8763-F6C742EA5D05}"/>
            </c:ext>
          </c:extLst>
        </c:ser>
        <c:ser>
          <c:idx val="1"/>
          <c:order val="1"/>
          <c:tx>
            <c:strRef>
              <c:f>Foglio1!$A$14</c:f>
              <c:strCache>
                <c:ptCount val="1"/>
                <c:pt idx="0">
                  <c:v>% sul Valore Aggiunto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Foglio1!$B$12:$K$12</c:f>
              <c:numCache>
                <c:formatCode>General</c:formatCode>
                <c:ptCount val="10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</c:numCache>
            </c:numRef>
          </c:cat>
          <c:val>
            <c:numRef>
              <c:f>Foglio1!$B$14:$K$14</c:f>
              <c:numCache>
                <c:formatCode>0.00</c:formatCode>
                <c:ptCount val="10"/>
                <c:pt idx="0">
                  <c:v>39.645907164126228</c:v>
                </c:pt>
                <c:pt idx="1">
                  <c:v>41.105533717821373</c:v>
                </c:pt>
                <c:pt idx="2">
                  <c:v>41.635184835260006</c:v>
                </c:pt>
                <c:pt idx="3">
                  <c:v>42.509265211735226</c:v>
                </c:pt>
                <c:pt idx="4">
                  <c:v>41.142644845967752</c:v>
                </c:pt>
                <c:pt idx="5">
                  <c:v>40.505793803075903</c:v>
                </c:pt>
                <c:pt idx="6">
                  <c:v>39.904781406760911</c:v>
                </c:pt>
                <c:pt idx="7">
                  <c:v>38.316114043129879</c:v>
                </c:pt>
                <c:pt idx="8">
                  <c:v>45.764633317778213</c:v>
                </c:pt>
                <c:pt idx="9">
                  <c:v>46.227927223663876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96-3C43-8763-F6C742EA5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6135519"/>
        <c:axId val="1653410767"/>
      </c:lineChart>
      <c:catAx>
        <c:axId val="214613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3410767"/>
        <c:crosses val="autoZero"/>
        <c:auto val="1"/>
        <c:lblAlgn val="ctr"/>
        <c:lblOffset val="100"/>
        <c:noMultiLvlLbl val="0"/>
      </c:catAx>
      <c:valAx>
        <c:axId val="165341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46135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576072" y="1124712"/>
            <a:ext cx="11036808" cy="3172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venir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576072" y="4727448"/>
            <a:ext cx="11036808" cy="1481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57607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869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16"/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6"/>
          <p:cNvSpPr/>
          <p:nvPr/>
        </p:nvSpPr>
        <p:spPr>
          <a:xfrm flipH="1" rot="10800000">
            <a:off x="578652" y="4501201"/>
            <a:ext cx="11034696" cy="18288"/>
          </a:xfrm>
          <a:prstGeom prst="rect">
            <a:avLst/>
          </a:prstGeom>
          <a:solidFill>
            <a:srgbClr val="DABD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3E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7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7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" type="body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0" type="dt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1E3E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9"/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9"/>
          <p:cNvSpPr txBox="1"/>
          <p:nvPr>
            <p:ph type="title"/>
          </p:nvPr>
        </p:nvSpPr>
        <p:spPr>
          <a:xfrm>
            <a:off x="557784" y="640080"/>
            <a:ext cx="10890504" cy="411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venir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" type="body"/>
          </p:nvPr>
        </p:nvSpPr>
        <p:spPr>
          <a:xfrm>
            <a:off x="841248" y="5102352"/>
            <a:ext cx="10607040" cy="585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3E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0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0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0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1115568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2" type="body"/>
          </p:nvPr>
        </p:nvSpPr>
        <p:spPr>
          <a:xfrm>
            <a:off x="6345936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3E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1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1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1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" type="body"/>
          </p:nvPr>
        </p:nvSpPr>
        <p:spPr>
          <a:xfrm>
            <a:off x="1115568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 cap="none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21"/>
          <p:cNvSpPr txBox="1"/>
          <p:nvPr>
            <p:ph idx="2" type="body"/>
          </p:nvPr>
        </p:nvSpPr>
        <p:spPr>
          <a:xfrm>
            <a:off x="1115568" y="3203688"/>
            <a:ext cx="4937760" cy="296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3" type="body"/>
          </p:nvPr>
        </p:nvSpPr>
        <p:spPr>
          <a:xfrm>
            <a:off x="6345936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 cap="none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21"/>
          <p:cNvSpPr txBox="1"/>
          <p:nvPr>
            <p:ph idx="4" type="body"/>
          </p:nvPr>
        </p:nvSpPr>
        <p:spPr>
          <a:xfrm>
            <a:off x="6345936" y="3203687"/>
            <a:ext cx="4937760" cy="2968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0" type="dt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2" type="sldNum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1E3E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BBC9C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2"/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2"/>
          <p:cNvSpPr txBox="1"/>
          <p:nvPr>
            <p:ph type="title"/>
          </p:nvPr>
        </p:nvSpPr>
        <p:spPr>
          <a:xfrm>
            <a:off x="1078992" y="1938528"/>
            <a:ext cx="10177272" cy="2990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venir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1E3E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3"/>
          <p:cNvSpPr txBox="1"/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" type="body"/>
          </p:nvPr>
        </p:nvSpPr>
        <p:spPr>
          <a:xfrm>
            <a:off x="4965192" y="1709928"/>
            <a:ext cx="6729984" cy="4096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8" name="Google Shape;78;p23"/>
          <p:cNvSpPr txBox="1"/>
          <p:nvPr>
            <p:ph idx="2" type="body"/>
          </p:nvPr>
        </p:nvSpPr>
        <p:spPr>
          <a:xfrm>
            <a:off x="868680" y="3429000"/>
            <a:ext cx="3099816" cy="206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23"/>
          <p:cNvSpPr txBox="1"/>
          <p:nvPr>
            <p:ph idx="10" type="dt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1E3E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4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4"/>
          <p:cNvSpPr txBox="1"/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/>
          <p:nvPr>
            <p:ph idx="2" type="pic"/>
          </p:nvPr>
        </p:nvSpPr>
        <p:spPr>
          <a:xfrm>
            <a:off x="4965192" y="1161288"/>
            <a:ext cx="6729984" cy="4645152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4"/>
          <p:cNvSpPr txBox="1"/>
          <p:nvPr>
            <p:ph idx="1" type="body"/>
          </p:nvPr>
        </p:nvSpPr>
        <p:spPr>
          <a:xfrm>
            <a:off x="868680" y="3438144"/>
            <a:ext cx="3099816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24"/>
          <p:cNvSpPr txBox="1"/>
          <p:nvPr>
            <p:ph idx="10" type="dt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b="0" i="0" sz="4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Lampadina colorata con icone commerciali" id="109" name="Google Shape;109;p1"/>
          <p:cNvPicPr preferRelativeResize="0"/>
          <p:nvPr/>
        </p:nvPicPr>
        <p:blipFill rotWithShape="1">
          <a:blip r:embed="rId3">
            <a:alphaModFix/>
          </a:blip>
          <a:srcRect b="1" l="4248" r="7271" t="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/>
          <p:nvPr/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8823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1" name="Google Shape;111;p1"/>
          <p:cNvSpPr txBox="1"/>
          <p:nvPr>
            <p:ph type="ctr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700"/>
              <a:buFont typeface="Avenir"/>
              <a:buNone/>
            </a:pPr>
            <a:r>
              <a:rPr lang="en-GB" sz="3700">
                <a:solidFill>
                  <a:srgbClr val="C00000"/>
                </a:solidFill>
              </a:rPr>
              <a:t>Attrarre e trattenere i Top Talent: sostenibilità e well-being sono importanti?</a:t>
            </a:r>
            <a:endParaRPr sz="3700">
              <a:solidFill>
                <a:srgbClr val="C00000"/>
              </a:solidFill>
            </a:endParaRPr>
          </a:p>
        </p:txBody>
      </p:sp>
      <p:sp>
        <p:nvSpPr>
          <p:cNvPr id="112" name="Google Shape;112;p1"/>
          <p:cNvSpPr txBox="1"/>
          <p:nvPr>
            <p:ph idx="1" type="subTitle"/>
          </p:nvPr>
        </p:nvSpPr>
        <p:spPr>
          <a:xfrm>
            <a:off x="477980" y="4872922"/>
            <a:ext cx="4023359" cy="1208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Guido Modugno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Marco Balzano</a:t>
            </a:r>
            <a:endParaRPr/>
          </a:p>
        </p:txBody>
      </p:sp>
      <p:sp>
        <p:nvSpPr>
          <p:cNvPr id="113" name="Google Shape;113;p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ABDBD"/>
          </a:solidFill>
          <a:ln cap="flat" cmpd="sng" w="9525">
            <a:solidFill>
              <a:srgbClr val="DABDB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/>
        </p:nvSpPr>
        <p:spPr>
          <a:xfrm>
            <a:off x="859971" y="473529"/>
            <a:ext cx="11250386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"Sì, senza dubbio!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 vedo che l'azienda si impegna non solo in termini di produttività, ma anche in iniziative di sostenibilità, come l’allocazione di fondi </a:t>
            </a:r>
            <a:r>
              <a:rPr b="1" i="1" lang="en-GB" sz="3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sensibile a tematiche sociali o la promozione di un ambiente</a:t>
            </a:r>
            <a:r>
              <a:rPr i="1" lang="en-GB" sz="3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di lavoro con soluzioni all’avanguardia, come arredi </a:t>
            </a:r>
            <a:r>
              <a:rPr b="1" i="1" lang="en-GB" sz="3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sostenibili</a:t>
            </a:r>
            <a:r>
              <a:rPr i="1" lang="en-GB" sz="3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questo mi attira molto di più.”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20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“Andare a lavoro non può e non deve essere solo un modo per guadagnare uno stipendio</a:t>
            </a:r>
            <a:r>
              <a:rPr i="1" lang="en-GB" sz="3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."</a:t>
            </a:r>
            <a:endParaRPr sz="3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0" name="Google Shape;200;p10"/>
          <p:cNvSpPr txBox="1"/>
          <p:nvPr/>
        </p:nvSpPr>
        <p:spPr>
          <a:xfrm>
            <a:off x="603664" y="332013"/>
            <a:ext cx="11250386" cy="4401205"/>
          </a:xfrm>
          <a:prstGeom prst="rect">
            <a:avLst/>
          </a:prstGeom>
          <a:solidFill>
            <a:srgbClr val="60851A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SENSIBILITA’ DELL’AZIENDA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SIA VERSO L’ESTERNO (SOCIETA’ E AMBIENTE)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SIA VERSO L’INTERNO (DIPENDENTI - WELFARE)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TEMATICHE SOCIALI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PARI OPPORTUNITA’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1114425" y="0"/>
            <a:ext cx="9963150" cy="6858000"/>
          </a:xfrm>
          <a:custGeom>
            <a:rect b="b" l="l" r="r" t="t"/>
            <a:pathLst>
              <a:path extrusionOk="0" h="6858000" w="996315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F1E3E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76200" sx="102000" rotWithShape="0" algn="ctr" sy="1020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persona, vestiti, cravatta, uomo&#10;&#10;Descrizione generata automaticamente" id="207" name="Google Shape;207;p11"/>
          <p:cNvPicPr preferRelativeResize="0"/>
          <p:nvPr/>
        </p:nvPicPr>
        <p:blipFill rotWithShape="1">
          <a:blip r:embed="rId3">
            <a:alphaModFix/>
          </a:blip>
          <a:srcRect b="-1" l="0" r="1209" t="0"/>
          <a:stretch/>
        </p:blipFill>
        <p:spPr>
          <a:xfrm>
            <a:off x="1114426" y="10"/>
            <a:ext cx="9963149" cy="6857990"/>
          </a:xfrm>
          <a:custGeom>
            <a:rect b="b" l="l" r="r" t="t"/>
            <a:pathLst>
              <a:path extrusionOk="0" h="6858000" w="9948672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08" name="Google Shape;208;p11"/>
          <p:cNvSpPr/>
          <p:nvPr/>
        </p:nvSpPr>
        <p:spPr>
          <a:xfrm>
            <a:off x="6289964" y="775855"/>
            <a:ext cx="5902036" cy="5098472"/>
          </a:xfrm>
          <a:prstGeom prst="cloudCallout">
            <a:avLst>
              <a:gd fmla="val -36879" name="adj1"/>
              <a:gd fmla="val -57919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Come possono le politiche di sostenibilità e welfare aziendale contribuire a contrastare la fuga di cervelli?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"/>
          <p:cNvSpPr txBox="1"/>
          <p:nvPr/>
        </p:nvSpPr>
        <p:spPr>
          <a:xfrm>
            <a:off x="858982" y="636814"/>
            <a:ext cx="10612805" cy="5551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i="1" lang="en-GB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"Per me, uno degli aspetti chiave è stata la </a:t>
            </a:r>
            <a:r>
              <a:rPr b="1" i="1" lang="en-GB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flessibilità offerta dall'azienda</a:t>
            </a:r>
            <a:r>
              <a:rPr i="1" lang="en-GB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 Avere la possibilità di gestire meglio il mio tempo grazie a politiche di lavoro ibrido o flessibile ha fatto una grande differenza. Non sono costretto a cercare altrove solo per avere un migliore equilibrio tra vita privata e lavoro, perché qui posso conciliare le due cose senza sacrifici e sento che l'azienda valorizza davvero il mio benessere.”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i="1"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i="1" lang="en-GB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"Ciò che mi ha trattenuto è stata la trasparenza dell'azienda nelle sue politiche ambientali. Ogni anno pubblichiamo un report dettagliato sui progressi nella riduzione delle emissioni e sull’uso di energie rinnovabili, e noi dipendenti siamo parte attiva di questo cambiamento. Questo mi ha trasmesso una forma di senso di appartenenza. Per me, lavorare in un’azienda che è </a:t>
            </a:r>
            <a:r>
              <a:rPr b="1" i="1" lang="en-GB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coerente tra le parole e i fatti </a:t>
            </a:r>
            <a:r>
              <a:rPr i="1" lang="en-GB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è stato decisivo per rimanere."</a:t>
            </a:r>
            <a:endParaRPr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4" name="Google Shape;214;p12"/>
          <p:cNvSpPr txBox="1"/>
          <p:nvPr/>
        </p:nvSpPr>
        <p:spPr>
          <a:xfrm>
            <a:off x="734291" y="669471"/>
            <a:ext cx="10723417" cy="5693866"/>
          </a:xfrm>
          <a:prstGeom prst="rect">
            <a:avLst/>
          </a:prstGeom>
          <a:solidFill>
            <a:srgbClr val="60851A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FLESSIBILITA’ OFFERTA DALL’AZIENDA… VALORIZZA IL MIO BENESSERE</a:t>
            </a:r>
            <a:endParaRPr/>
          </a:p>
          <a:p>
            <a:pPr indent="-1079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IL MIO TEMPO...! </a:t>
            </a:r>
            <a:endParaRPr/>
          </a:p>
          <a:p>
            <a:pPr indent="-1079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LAVORO IBRIDO O FLESSIBILE…!</a:t>
            </a:r>
            <a:endParaRPr/>
          </a:p>
          <a:p>
            <a:pPr indent="-1079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EQUILIBRIO TRA VITA PRIVATA E LAVORO</a:t>
            </a:r>
            <a:endParaRPr/>
          </a:p>
          <a:p>
            <a:pPr indent="-1079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ESSERE PARTE ATTIVA NELLA TRANSIZIONE ENERGETICA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COERENZA TRA PAROLE E FATTI!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/>
          <p:nvPr/>
        </p:nvSpPr>
        <p:spPr>
          <a:xfrm>
            <a:off x="506186" y="831226"/>
            <a:ext cx="10776857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AutoNum type="arabicPeriod"/>
            </a:pPr>
            <a:r>
              <a:rPr b="1"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Sostenibilità e welfare </a:t>
            </a:r>
            <a:r>
              <a:rPr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sono </a:t>
            </a:r>
            <a:r>
              <a:rPr b="1"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leve strategiche</a:t>
            </a:r>
            <a:br>
              <a:rPr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i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attrarre e trattenere talenti.</a:t>
            </a:r>
            <a:endParaRPr i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</a:pPr>
            <a:r>
              <a:t/>
            </a:r>
            <a:endParaRPr b="1" i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i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Flessibilità: il nuovo benefit che fa la differenza</a:t>
            </a:r>
            <a:br>
              <a:rPr i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Vita privata e lavoro bilanciati, meno motivi per andarsene.</a:t>
            </a:r>
            <a:endParaRPr i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</a:pPr>
            <a:r>
              <a:t/>
            </a:r>
            <a:endParaRPr b="1" i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i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Crescita green.</a:t>
            </a:r>
            <a:br>
              <a:rPr b="1" i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Formare sui temi ambientali motiva e costruisce fedeltà.</a:t>
            </a:r>
            <a:endParaRPr i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</a:pPr>
            <a:r>
              <a:t/>
            </a:r>
            <a:endParaRPr b="1" i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i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Trasparenza: la fiducia nasce dalle azioni.</a:t>
            </a:r>
            <a:br>
              <a:rPr b="1" i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Comunicare progressi concreti rafforza il legame azienda e individuo.</a:t>
            </a:r>
            <a:br>
              <a:rPr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 flipH="1" rot="10800000">
            <a:off x="578652" y="4501201"/>
            <a:ext cx="11034696" cy="18288"/>
          </a:xfrm>
          <a:prstGeom prst="rect">
            <a:avLst/>
          </a:prstGeom>
          <a:solidFill>
            <a:srgbClr val="DABD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551553" y="304802"/>
            <a:ext cx="11097349" cy="157314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1E3E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BBC9C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 txBox="1"/>
          <p:nvPr>
            <p:ph type="title"/>
          </p:nvPr>
        </p:nvSpPr>
        <p:spPr>
          <a:xfrm>
            <a:off x="901690" y="405575"/>
            <a:ext cx="643041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b="1" lang="en-GB" sz="2800"/>
              <a:t>Quanto vale in media la risorsa “lavoro” nelle imprese del FVG? Un’indagine dai bilanci</a:t>
            </a:r>
            <a:br>
              <a:rPr lang="en-GB" sz="2800"/>
            </a:br>
            <a:r>
              <a:rPr lang="en-GB" sz="1800"/>
              <a:t>(fonte: estrazione da AIDA, totale di 10.735 aziende)</a:t>
            </a:r>
            <a:endParaRPr sz="2800"/>
          </a:p>
        </p:txBody>
      </p:sp>
      <p:sp>
        <p:nvSpPr>
          <p:cNvPr id="124" name="Google Shape;124;p2"/>
          <p:cNvSpPr/>
          <p:nvPr/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/>
          <p:nvPr/>
        </p:nvSpPr>
        <p:spPr>
          <a:xfrm rot="5400000">
            <a:off x="7130604" y="1071836"/>
            <a:ext cx="1021458" cy="9144"/>
          </a:xfrm>
          <a:prstGeom prst="rect">
            <a:avLst/>
          </a:prstGeom>
          <a:solidFill>
            <a:srgbClr val="DABD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6" name="Google Shape;126;p2"/>
          <p:cNvGraphicFramePr/>
          <p:nvPr/>
        </p:nvGraphicFramePr>
        <p:xfrm>
          <a:off x="549058" y="2091094"/>
          <a:ext cx="11097349" cy="4462103"/>
        </p:xfrm>
        <a:graphic>
          <a:graphicData uri="http://schemas.openxmlformats.org/drawingml/2006/chart">
            <c:chart r:id="rId3"/>
          </a:graphicData>
        </a:graphic>
      </p:graphicFrame>
      <p:pic>
        <p:nvPicPr>
          <p:cNvPr descr="Immagine che contiene Carattere, logo, Elementi grafici, testo&#10;&#10;Descrizione generata automaticamente" id="127" name="Google Shape;12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63009" y="467261"/>
            <a:ext cx="1763719" cy="621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emblema, simbolo, logo, Marchio&#10;&#10;Descrizione generata automaticamente" id="128" name="Google Shape;12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2241" y="422337"/>
            <a:ext cx="1237670" cy="12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"/>
          <p:cNvSpPr txBox="1"/>
          <p:nvPr/>
        </p:nvSpPr>
        <p:spPr>
          <a:xfrm>
            <a:off x="5341258" y="2790535"/>
            <a:ext cx="683814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 media, il costo del personale è cresciuto dell’1,7% all’anno nell’ultimo decennio… (non molto, se si considera l’inflazione). Si produce più valore, ma proporzionalmente con un minor costo del personale…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Google Shape;134;p3"/>
          <p:cNvGraphicFramePr/>
          <p:nvPr/>
        </p:nvGraphicFramePr>
        <p:xfrm>
          <a:off x="901690" y="2104572"/>
          <a:ext cx="10711659" cy="4286168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35" name="Google Shape;135;p3"/>
          <p:cNvSpPr txBox="1"/>
          <p:nvPr>
            <p:ph type="title"/>
          </p:nvPr>
        </p:nvSpPr>
        <p:spPr>
          <a:xfrm>
            <a:off x="901690" y="405575"/>
            <a:ext cx="643041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b="1" lang="en-GB" sz="2800"/>
              <a:t>Quanto incide il costo delle risorse umane?</a:t>
            </a:r>
            <a:br>
              <a:rPr b="1" lang="en-GB" sz="2800"/>
            </a:br>
            <a:br>
              <a:rPr lang="en-GB" sz="2800"/>
            </a:br>
            <a:r>
              <a:rPr lang="en-GB" sz="1800"/>
              <a:t>(fonte: estrazione da AIDA, totale di 10.735 aziende)</a:t>
            </a:r>
            <a:endParaRPr sz="2800"/>
          </a:p>
        </p:txBody>
      </p:sp>
      <p:grpSp>
        <p:nvGrpSpPr>
          <p:cNvPr id="136" name="Google Shape;136;p3"/>
          <p:cNvGrpSpPr/>
          <p:nvPr/>
        </p:nvGrpSpPr>
        <p:grpSpPr>
          <a:xfrm>
            <a:off x="7682241" y="422337"/>
            <a:ext cx="3544487" cy="1267138"/>
            <a:chOff x="7682241" y="422337"/>
            <a:chExt cx="3544487" cy="1267138"/>
          </a:xfrm>
        </p:grpSpPr>
        <p:pic>
          <p:nvPicPr>
            <p:cNvPr descr="Immagine che contiene Carattere, logo, Elementi grafici, testo&#10;&#10;Descrizione generata automaticamente" id="137" name="Google Shape;137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463009" y="467261"/>
              <a:ext cx="1763719" cy="621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magine che contiene emblema, simbolo, logo, Marchio&#10;&#10;Descrizione generata automaticamente" id="138" name="Google Shape;138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82241" y="422337"/>
              <a:ext cx="1237670" cy="1267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" name="Google Shape;139;p3"/>
          <p:cNvSpPr txBox="1"/>
          <p:nvPr/>
        </p:nvSpPr>
        <p:spPr>
          <a:xfrm>
            <a:off x="1735887" y="2705476"/>
            <a:ext cx="77271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IL COSTO DELLE RISORSE UMANE ASSORBE COMUNQUE IL 50% DEL VALORE AGGIUNTO PRODOTTO DALLE NOSTRE IMPRESE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-1" y="0"/>
            <a:ext cx="4455673" cy="6858000"/>
          </a:xfrm>
          <a:custGeom>
            <a:rect b="b" l="l" r="r" t="t"/>
            <a:pathLst>
              <a:path extrusionOk="0" h="6858000" w="4455673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F1E3E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l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0" y="0"/>
            <a:ext cx="4446529" cy="6858000"/>
          </a:xfrm>
          <a:custGeom>
            <a:rect b="b" l="l" r="r" t="t"/>
            <a:pathLst>
              <a:path extrusionOk="0" h="6858000" w="4446529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 txBox="1"/>
          <p:nvPr>
            <p:ph type="title"/>
          </p:nvPr>
        </p:nvSpPr>
        <p:spPr>
          <a:xfrm>
            <a:off x="371094" y="1161288"/>
            <a:ext cx="3438144" cy="1239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venir"/>
              <a:buNone/>
            </a:pPr>
            <a:r>
              <a:rPr lang="en-GB" sz="2600">
                <a:solidFill>
                  <a:srgbClr val="C00000"/>
                </a:solidFill>
              </a:rPr>
              <a:t>La ricerca: SOSTENIBILITA’ E WAR FOR TALENT</a:t>
            </a:r>
            <a:endParaRPr/>
          </a:p>
        </p:txBody>
      </p:sp>
      <p:sp>
        <p:nvSpPr>
          <p:cNvPr id="148" name="Google Shape;148;p4"/>
          <p:cNvSpPr/>
          <p:nvPr/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ABD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 txBox="1"/>
          <p:nvPr>
            <p:ph idx="1" type="body"/>
          </p:nvPr>
        </p:nvSpPr>
        <p:spPr>
          <a:xfrm>
            <a:off x="371094" y="2718054"/>
            <a:ext cx="3438906" cy="3207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i="1" lang="en-GB" sz="1700"/>
              <a:t>Metodo: Attività laboratoriale. </a:t>
            </a:r>
            <a:r>
              <a:rPr lang="en-GB" sz="1700"/>
              <a:t>52 interviste semi-strutturate con giovani professionisti e studenti “top talent”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i="1" lang="en-GB" sz="1700"/>
              <a:t>Focus</a:t>
            </a:r>
            <a:r>
              <a:rPr lang="en-GB" sz="1700"/>
              <a:t> su percezioni legate alla sostenibilità nelle scelte di carriera e nei processi di assunzione.</a:t>
            </a:r>
            <a:r>
              <a:rPr i="1" lang="en-GB" sz="1700"/>
              <a:t> </a:t>
            </a:r>
            <a:endParaRPr sz="1700"/>
          </a:p>
        </p:txBody>
      </p:sp>
      <p:pic>
        <p:nvPicPr>
          <p:cNvPr descr="Immagine che contiene testo, schermata, Carattere, ricevuta&#10;&#10;Descrizione generata automaticamente" id="151" name="Google Shape;15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5131" y="1601697"/>
            <a:ext cx="7618061" cy="413279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 txBox="1"/>
          <p:nvPr/>
        </p:nvSpPr>
        <p:spPr>
          <a:xfrm>
            <a:off x="7197213" y="533891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53" name="Google Shape;153;p4"/>
          <p:cNvGrpSpPr/>
          <p:nvPr/>
        </p:nvGrpSpPr>
        <p:grpSpPr>
          <a:xfrm>
            <a:off x="7682241" y="46777"/>
            <a:ext cx="3544487" cy="1267138"/>
            <a:chOff x="7682241" y="422337"/>
            <a:chExt cx="3544487" cy="1267138"/>
          </a:xfrm>
        </p:grpSpPr>
        <p:pic>
          <p:nvPicPr>
            <p:cNvPr descr="Immagine che contiene Carattere, logo, Elementi grafici, testo&#10;&#10;Descrizione generata automaticamente" id="154" name="Google Shape;154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463009" y="467261"/>
              <a:ext cx="1763719" cy="621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magine che contiene emblema, simbolo, logo, Marchio&#10;&#10;Descrizione generata automaticamente" id="155" name="Google Shape;155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82241" y="422337"/>
              <a:ext cx="1237670" cy="12671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5"/>
          <p:cNvPicPr preferRelativeResize="0"/>
          <p:nvPr/>
        </p:nvPicPr>
        <p:blipFill rotWithShape="1">
          <a:blip r:embed="rId3">
            <a:alphaModFix amt="54000"/>
          </a:blip>
          <a:srcRect b="0" l="0" r="0" t="0"/>
          <a:stretch/>
        </p:blipFill>
        <p:spPr>
          <a:xfrm>
            <a:off x="-558560" y="0"/>
            <a:ext cx="8898996" cy="745057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"/>
          <p:cNvSpPr/>
          <p:nvPr/>
        </p:nvSpPr>
        <p:spPr>
          <a:xfrm>
            <a:off x="5555673" y="279460"/>
            <a:ext cx="6414654" cy="5151521"/>
          </a:xfrm>
          <a:prstGeom prst="cloudCallout">
            <a:avLst>
              <a:gd fmla="val -63861" name="adj1"/>
              <a:gd fmla="val -19808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Sono importanti sostenibilità e well-being nella fase di ricerca del lavoro? 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62" name="Google Shape;162;p5"/>
          <p:cNvGrpSpPr/>
          <p:nvPr/>
        </p:nvGrpSpPr>
        <p:grpSpPr>
          <a:xfrm>
            <a:off x="8340436" y="5674711"/>
            <a:ext cx="3372685" cy="1183289"/>
            <a:chOff x="7682241" y="422337"/>
            <a:chExt cx="3544487" cy="1267138"/>
          </a:xfrm>
        </p:grpSpPr>
        <p:pic>
          <p:nvPicPr>
            <p:cNvPr descr="Immagine che contiene Carattere, logo, Elementi grafici, testo&#10;&#10;Descrizione generata automaticamente" id="163" name="Google Shape;163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463009" y="467261"/>
              <a:ext cx="1763719" cy="621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magine che contiene emblema, simbolo, logo, Marchio&#10;&#10;Descrizione generata automaticamente" id="164" name="Google Shape;164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82241" y="422337"/>
              <a:ext cx="1237670" cy="12671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/>
          <p:nvPr/>
        </p:nvSpPr>
        <p:spPr>
          <a:xfrm>
            <a:off x="637309" y="706582"/>
            <a:ext cx="10925496" cy="576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“Pur non essendo l’unico criterio, la sostenibilità è importante. Certo, se vedo che un'azienda </a:t>
            </a:r>
            <a:r>
              <a:rPr b="1"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adotta politiche green </a:t>
            </a:r>
            <a:r>
              <a:rPr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 promuove ad esempio il car sharing, questo è sicuramente un segnale positivo. Però alla fine, un buon </a:t>
            </a:r>
            <a:r>
              <a:rPr b="1"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equilibrio tra retribuzione e opportunità di carriera </a:t>
            </a:r>
            <a:r>
              <a:rPr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è altrettanto chiave.”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i="1" sz="2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“Nella ricerca di un lavoro, valuto se un’azienda ha un approccio sostenibile nelle sue politiche quotidiane, come la </a:t>
            </a:r>
            <a:r>
              <a:rPr b="1"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distribuzione di borracce riutilizzabili o la riduzione della plastica monouso</a:t>
            </a:r>
            <a:r>
              <a:rPr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 Questi aspetti mostrano fin da subito che agisce concretamente."</a:t>
            </a:r>
            <a:endParaRPr sz="2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508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614550" y="473528"/>
            <a:ext cx="11250386" cy="5262979"/>
          </a:xfrm>
          <a:prstGeom prst="rect">
            <a:avLst/>
          </a:prstGeom>
          <a:solidFill>
            <a:srgbClr val="60851A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LA SOSTENIBILITA’ NON L’UNICO CRITERIO,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MA E’ CENTRALE, INSIEME AD UN EQUILIBRIO TRA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RETRIBUZIONE E CARRIERA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«Valuto se vi è un approccio sostenibile»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MATERIALE RIUTILIZZABILE,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ROUTINE E POLITICHE ORGANIZZATIVE ATTENTE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vestiti, persona, Viso umano, interno&#10;&#10;Descrizione generata automaticamente" id="175" name="Google Shape;175;p7"/>
          <p:cNvPicPr preferRelativeResize="0"/>
          <p:nvPr/>
        </p:nvPicPr>
        <p:blipFill rotWithShape="1">
          <a:blip r:embed="rId3">
            <a:alphaModFix amt="52999"/>
          </a:blip>
          <a:srcRect b="0" l="0" r="0" t="0"/>
          <a:stretch/>
        </p:blipFill>
        <p:spPr>
          <a:xfrm>
            <a:off x="5034946" y="-20090"/>
            <a:ext cx="7157053" cy="725216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/>
          <p:nvPr/>
        </p:nvSpPr>
        <p:spPr>
          <a:xfrm>
            <a:off x="0" y="546738"/>
            <a:ext cx="6414654" cy="5151521"/>
          </a:xfrm>
          <a:prstGeom prst="cloudCallout">
            <a:avLst>
              <a:gd fmla="val 70481" name="adj1"/>
              <a:gd fmla="val -2949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 fase di assunzione, in che modo sostenibilità e well-being sono parte della scelta dell’azienda? 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77" name="Google Shape;177;p7"/>
          <p:cNvGrpSpPr/>
          <p:nvPr/>
        </p:nvGrpSpPr>
        <p:grpSpPr>
          <a:xfrm>
            <a:off x="79570" y="5700648"/>
            <a:ext cx="3127757" cy="1128877"/>
            <a:chOff x="7682241" y="422337"/>
            <a:chExt cx="3544487" cy="1267138"/>
          </a:xfrm>
        </p:grpSpPr>
        <p:pic>
          <p:nvPicPr>
            <p:cNvPr descr="Immagine che contiene Carattere, logo, Elementi grafici, testo&#10;&#10;Descrizione generata automaticamente" id="178" name="Google Shape;178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463009" y="467261"/>
              <a:ext cx="1763719" cy="621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magine che contiene emblema, simbolo, logo, Marchio&#10;&#10;Descrizione generata automaticamente" id="179" name="Google Shape;179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82241" y="422337"/>
              <a:ext cx="1237670" cy="12671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/>
          <p:nvPr/>
        </p:nvSpPr>
        <p:spPr>
          <a:xfrm>
            <a:off x="838200" y="692728"/>
            <a:ext cx="11049000" cy="5818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1" lang="en-GB" sz="280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Temi ricorrenti nelle interviste…</a:t>
            </a:r>
            <a:endParaRPr i="1" sz="2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"Durante il colloquio ricordo che hanno fatto riferimento a programmi per </a:t>
            </a:r>
            <a:r>
              <a:rPr b="1"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ridurre gli sprechi</a:t>
            </a:r>
            <a:r>
              <a:rPr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alimentari </a:t>
            </a:r>
            <a:r>
              <a:rPr b="1"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nelle mense aziendali </a:t>
            </a:r>
            <a:r>
              <a:rPr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 di iniziative per migliorare l’</a:t>
            </a:r>
            <a:r>
              <a:rPr b="1"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equilibrio vita-lavoro</a:t>
            </a:r>
            <a:r>
              <a:rPr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 Da lì ho dedotto che avevano uno sguardo attento sul futuro."</a:t>
            </a:r>
            <a:endParaRPr sz="2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"Mi interessa che l'azienda abbia un piano concreto per ridurre l'impatto ambientale, come anche l'</a:t>
            </a:r>
            <a:r>
              <a:rPr b="1"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uso di pannelli solari </a:t>
            </a:r>
            <a:r>
              <a:rPr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sugli edifici o politiche di </a:t>
            </a:r>
            <a:r>
              <a:rPr b="1"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riduzione degli sprechi </a:t>
            </a:r>
            <a:r>
              <a:rPr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energetici."</a:t>
            </a:r>
            <a:endParaRPr sz="2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"Quando l'azienda offre supporta programmi di </a:t>
            </a:r>
            <a:r>
              <a:rPr b="1"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benessere fisico</a:t>
            </a:r>
            <a:r>
              <a:rPr i="1" lang="en-GB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come palestre aziendali e corsi di crescita personale, sento che è in linea con il mio stile di vita."</a:t>
            </a:r>
            <a:endParaRPr sz="2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636814" y="1279071"/>
            <a:ext cx="11250386" cy="5262979"/>
          </a:xfrm>
          <a:prstGeom prst="rect">
            <a:avLst/>
          </a:prstGeom>
          <a:solidFill>
            <a:srgbClr val="60851A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ATTENZIONE VERSO IL FUTURO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RIDURRE GLI SPRECHI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MIGLIORARE L’EQUILIBRIO VITA-LAVORO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BENESSERE PSICO-FISICO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USO DI TECNOLOGIE INNOVATIVE E SOSTENIBILI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interno, arredo, Uffici, Schermo del computer&#10;&#10;Descrizione generata automaticamente" id="190" name="Google Shape;190;p9"/>
          <p:cNvPicPr preferRelativeResize="0"/>
          <p:nvPr/>
        </p:nvPicPr>
        <p:blipFill rotWithShape="1">
          <a:blip r:embed="rId3">
            <a:alphaModFix amt="51000"/>
          </a:blip>
          <a:srcRect b="0" l="0" r="0" t="0"/>
          <a:stretch/>
        </p:blipFill>
        <p:spPr>
          <a:xfrm>
            <a:off x="0" y="0"/>
            <a:ext cx="12192000" cy="781043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/>
          <p:nvPr/>
        </p:nvSpPr>
        <p:spPr>
          <a:xfrm>
            <a:off x="261257" y="1175657"/>
            <a:ext cx="6645729" cy="4849586"/>
          </a:xfrm>
          <a:prstGeom prst="cloudCallout">
            <a:avLst>
              <a:gd fmla="val 58369" name="adj1"/>
              <a:gd fmla="val -3649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Sostenibilità e welfare rappresentano fattori per attrarre top talent?</a:t>
            </a:r>
            <a:endParaRPr/>
          </a:p>
        </p:txBody>
      </p:sp>
      <p:grpSp>
        <p:nvGrpSpPr>
          <p:cNvPr id="192" name="Google Shape;192;p9"/>
          <p:cNvGrpSpPr/>
          <p:nvPr/>
        </p:nvGrpSpPr>
        <p:grpSpPr>
          <a:xfrm>
            <a:off x="39585" y="290100"/>
            <a:ext cx="3307371" cy="1020004"/>
            <a:chOff x="7682241" y="422337"/>
            <a:chExt cx="3544487" cy="1267138"/>
          </a:xfrm>
        </p:grpSpPr>
        <p:pic>
          <p:nvPicPr>
            <p:cNvPr descr="Immagine che contiene Carattere, logo, Elementi grafici, testo&#10;&#10;Descrizione generata automaticamente" id="193" name="Google Shape;193;p9"/>
            <p:cNvPicPr preferRelativeResize="0"/>
            <p:nvPr/>
          </p:nvPicPr>
          <p:blipFill rotWithShape="1">
            <a:blip r:embed="rId4">
              <a:alphaModFix amt="41000"/>
            </a:blip>
            <a:srcRect b="0" l="0" r="0" t="0"/>
            <a:stretch/>
          </p:blipFill>
          <p:spPr>
            <a:xfrm>
              <a:off x="9463009" y="467261"/>
              <a:ext cx="1763719" cy="621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magine che contiene emblema, simbolo, logo, Marchio&#10;&#10;Descrizione generata automaticamente" id="194" name="Google Shape;194;p9"/>
            <p:cNvPicPr preferRelativeResize="0"/>
            <p:nvPr/>
          </p:nvPicPr>
          <p:blipFill rotWithShape="1">
            <a:blip r:embed="rId5">
              <a:alphaModFix amt="41000"/>
            </a:blip>
            <a:srcRect b="0" l="0" r="0" t="0"/>
            <a:stretch/>
          </p:blipFill>
          <p:spPr>
            <a:xfrm>
              <a:off x="7682241" y="422337"/>
              <a:ext cx="1237670" cy="12671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ccentBox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2024-10-14T13:38:16Z</dcterms:created>
  <dc:creator>Modugno Guido</dc:creator>
</cp:coreProperties>
</file>